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3" r:id="rId5"/>
    <p:sldId id="275" r:id="rId6"/>
    <p:sldId id="27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389D1E-4B98-49C0-8E73-086A9D3C5966}" v="4" dt="2025-11-26T09:17:45.543"/>
    <p1510:client id="{7A5FBDE1-8CE8-4378-93CD-8A9F9CE6A41F}" v="2" dt="2025-11-24T20:25:19.1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Slide Dark">
    <p:bg>
      <p:bgPr>
        <a:blipFill dpi="0" rotWithShape="1">
          <a:blip r:embed="rId2" cstate="email">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ext Placeholder 13">
            <a:extLst>
              <a:ext uri="{FF2B5EF4-FFF2-40B4-BE49-F238E27FC236}">
                <a16:creationId xmlns:a16="http://schemas.microsoft.com/office/drawing/2014/main" id="{F8572900-72A8-7CCD-BD51-D75F285985C5}"/>
              </a:ext>
            </a:extLst>
          </p:cNvPr>
          <p:cNvSpPr>
            <a:spLocks noGrp="1"/>
          </p:cNvSpPr>
          <p:nvPr>
            <p:ph type="body" sz="quarter" idx="12" hasCustomPrompt="1"/>
          </p:nvPr>
        </p:nvSpPr>
        <p:spPr>
          <a:xfrm>
            <a:off x="0" y="1903615"/>
            <a:ext cx="12191999" cy="3059083"/>
          </a:xfrm>
          <a:prstGeom prst="rect">
            <a:avLst/>
          </a:prstGeom>
        </p:spPr>
        <p:txBody>
          <a:bodyPr anchor="ctr"/>
          <a:lstStyle>
            <a:lvl1pPr marL="0" indent="0" algn="ctr">
              <a:buNone/>
              <a:defRPr sz="3200" b="1">
                <a:solidFill>
                  <a:srgbClr val="ADDBDB"/>
                </a:solidFill>
              </a:defRPr>
            </a:lvl1pPr>
            <a:lvl2pPr marL="457200" indent="0">
              <a:buNone/>
              <a:defRPr b="1"/>
            </a:lvl2pPr>
            <a:lvl3pPr marL="914400" indent="0">
              <a:buNone/>
              <a:defRPr b="1"/>
            </a:lvl3pPr>
            <a:lvl4pPr marL="1371600" indent="0">
              <a:buNone/>
              <a:defRPr b="1"/>
            </a:lvl4pPr>
            <a:lvl5pPr marL="1828800" indent="0">
              <a:buNone/>
              <a:defRPr b="1"/>
            </a:lvl5pPr>
          </a:lstStyle>
          <a:p>
            <a:pPr lvl="0"/>
            <a:r>
              <a:rPr lang="en-GB"/>
              <a:t>Add divider page text</a:t>
            </a:r>
            <a:endParaRPr lang="en-US"/>
          </a:p>
        </p:txBody>
      </p:sp>
      <p:pic>
        <p:nvPicPr>
          <p:cNvPr id="4" name="Picture 3">
            <a:extLst>
              <a:ext uri="{FF2B5EF4-FFF2-40B4-BE49-F238E27FC236}">
                <a16:creationId xmlns:a16="http://schemas.microsoft.com/office/drawing/2014/main" id="{1A9E75CD-AA6E-229C-150C-A9207CBE0D6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9950334" y="303548"/>
            <a:ext cx="1709133" cy="558000"/>
          </a:xfrm>
          <a:prstGeom prst="rect">
            <a:avLst/>
          </a:prstGeom>
        </p:spPr>
      </p:pic>
    </p:spTree>
    <p:extLst>
      <p:ext uri="{BB962C8B-B14F-4D97-AF65-F5344CB8AC3E}">
        <p14:creationId xmlns:p14="http://schemas.microsoft.com/office/powerpoint/2010/main" val="946560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ver Slide A Light">
    <p:bg>
      <p:bgPr>
        <a:blipFill dpi="0" rotWithShape="1">
          <a:blip r:embed="rId2" cstate="email">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8CE3FBE5-57E4-8732-1C3B-7601B5FD8D10}"/>
              </a:ext>
            </a:extLst>
          </p:cNvPr>
          <p:cNvSpPr>
            <a:spLocks noGrp="1"/>
          </p:cNvSpPr>
          <p:nvPr>
            <p:ph type="body" sz="quarter" idx="10" hasCustomPrompt="1"/>
          </p:nvPr>
        </p:nvSpPr>
        <p:spPr>
          <a:xfrm>
            <a:off x="793205" y="3429000"/>
            <a:ext cx="5302795" cy="2481948"/>
          </a:xfrm>
          <a:prstGeom prst="rect">
            <a:avLst/>
          </a:prstGeom>
        </p:spPr>
        <p:txBody>
          <a:bodyPr anchor="b"/>
          <a:lstStyle>
            <a:lvl1pPr marL="0" indent="0">
              <a:buNone/>
              <a:defRPr sz="2400" b="1">
                <a:solidFill>
                  <a:srgbClr val="1D1C2E"/>
                </a:solidFill>
              </a:defRPr>
            </a:lvl1pPr>
            <a:lvl2pPr marL="457200" indent="0">
              <a:buNone/>
              <a:defRPr b="1"/>
            </a:lvl2pPr>
            <a:lvl3pPr marL="914400" indent="0">
              <a:buNone/>
              <a:defRPr b="1"/>
            </a:lvl3pPr>
            <a:lvl4pPr marL="1371600" indent="0">
              <a:buNone/>
              <a:defRPr b="1"/>
            </a:lvl4pPr>
            <a:lvl5pPr marL="1828800" indent="0">
              <a:buNone/>
              <a:defRPr b="1"/>
            </a:lvl5pPr>
          </a:lstStyle>
          <a:p>
            <a:pPr lvl="0"/>
            <a:r>
              <a:rPr lang="en-GB"/>
              <a:t>Add presentation title</a:t>
            </a:r>
            <a:endParaRPr lang="en-US"/>
          </a:p>
        </p:txBody>
      </p:sp>
      <p:sp>
        <p:nvSpPr>
          <p:cNvPr id="16" name="Text Placeholder 15">
            <a:extLst>
              <a:ext uri="{FF2B5EF4-FFF2-40B4-BE49-F238E27FC236}">
                <a16:creationId xmlns:a16="http://schemas.microsoft.com/office/drawing/2014/main" id="{506377E6-D543-76AA-D957-D407DB947011}"/>
              </a:ext>
            </a:extLst>
          </p:cNvPr>
          <p:cNvSpPr>
            <a:spLocks noGrp="1"/>
          </p:cNvSpPr>
          <p:nvPr>
            <p:ph type="body" sz="quarter" idx="11" hasCustomPrompt="1"/>
          </p:nvPr>
        </p:nvSpPr>
        <p:spPr>
          <a:xfrm>
            <a:off x="793206" y="5937265"/>
            <a:ext cx="5302794" cy="733762"/>
          </a:xfrm>
          <a:prstGeom prst="rect">
            <a:avLst/>
          </a:prstGeom>
        </p:spPr>
        <p:txBody>
          <a:bodyPr/>
          <a:lstStyle>
            <a:lvl1pPr marL="0" indent="0">
              <a:buNone/>
              <a:defRPr sz="2000" b="0">
                <a:solidFill>
                  <a:srgbClr val="1D1C2E"/>
                </a:solidFill>
              </a:defRPr>
            </a:lvl1pPr>
            <a:lvl2pPr marL="457200" indent="0">
              <a:buNone/>
              <a:defRPr sz="2000" b="0"/>
            </a:lvl2pPr>
            <a:lvl3pPr marL="914400" indent="0">
              <a:buNone/>
              <a:defRPr sz="2000" b="0"/>
            </a:lvl3pPr>
            <a:lvl4pPr marL="1371600" indent="0">
              <a:buNone/>
              <a:defRPr sz="2000" b="0"/>
            </a:lvl4pPr>
            <a:lvl5pPr marL="1828800" indent="0">
              <a:buNone/>
              <a:defRPr sz="2000" b="0"/>
            </a:lvl5pPr>
          </a:lstStyle>
          <a:p>
            <a:pPr lvl="0"/>
            <a:r>
              <a:rPr lang="en-GB"/>
              <a:t>Add presentation author name</a:t>
            </a:r>
            <a:endParaRPr lang="en-US"/>
          </a:p>
        </p:txBody>
      </p:sp>
      <p:pic>
        <p:nvPicPr>
          <p:cNvPr id="3" name="Picture 2">
            <a:extLst>
              <a:ext uri="{FF2B5EF4-FFF2-40B4-BE49-F238E27FC236}">
                <a16:creationId xmlns:a16="http://schemas.microsoft.com/office/drawing/2014/main" id="{84E288C1-6A3A-CE32-247A-8BC5A497D9E9}"/>
              </a:ext>
            </a:extLst>
          </p:cNvPr>
          <p:cNvPicPr>
            <a:picLocks noChangeAspect="1"/>
          </p:cNvPicPr>
          <p:nvPr userDrawn="1"/>
        </p:nvPicPr>
        <p:blipFill>
          <a:blip r:embed="rId3" cstate="screen">
            <a:extLst>
              <a:ext uri="{28A0092B-C50C-407E-A947-70E740481C1C}">
                <a14:useLocalDpi xmlns:a14="http://schemas.microsoft.com/office/drawing/2010/main" val="0"/>
              </a:ext>
            </a:extLst>
          </a:blip>
          <a:stretch>
            <a:fillRect/>
          </a:stretch>
        </p:blipFill>
        <p:spPr>
          <a:xfrm>
            <a:off x="843097" y="1284451"/>
            <a:ext cx="4884372" cy="1591752"/>
          </a:xfrm>
          <a:prstGeom prst="rect">
            <a:avLst/>
          </a:prstGeom>
        </p:spPr>
      </p:pic>
      <p:sp>
        <p:nvSpPr>
          <p:cNvPr id="9" name="TextBox 8">
            <a:extLst>
              <a:ext uri="{FF2B5EF4-FFF2-40B4-BE49-F238E27FC236}">
                <a16:creationId xmlns:a16="http://schemas.microsoft.com/office/drawing/2014/main" id="{0514699A-23FE-8D30-50F6-94211CA5E4E6}"/>
              </a:ext>
            </a:extLst>
          </p:cNvPr>
          <p:cNvSpPr txBox="1"/>
          <p:nvPr userDrawn="1"/>
        </p:nvSpPr>
        <p:spPr>
          <a:xfrm>
            <a:off x="7768909" y="5622692"/>
            <a:ext cx="3629885" cy="646331"/>
          </a:xfrm>
          <a:prstGeom prst="rect">
            <a:avLst/>
          </a:prstGeom>
          <a:noFill/>
        </p:spPr>
        <p:txBody>
          <a:bodyPr wrap="square" rtlCol="0" anchor="b">
            <a:spAutoFit/>
          </a:bodyPr>
          <a:lstStyle/>
          <a:p>
            <a:r>
              <a:rPr lang="en-US" sz="600" b="0" i="0">
                <a:solidFill>
                  <a:srgbClr val="1D1C2E"/>
                </a:solidFill>
                <a:effectLst/>
                <a:latin typeface="Arial" panose="020B0604020202020204" pitchFamily="34" charset="0"/>
                <a:cs typeface="Arial" panose="020B0604020202020204" pitchFamily="34" charset="0"/>
              </a:rPr>
              <a:t>Funded by the European Union. Views and opinions expressed are however those of the author(s) only and do not necessarily reflect those of the European Union. The Associated Partner University of Surrey has received funding from UK Research and Innovation (UKRI) under the UK government’s Horizon Europe funding guarantee under grant number 10040721. The Associated Partner University of St. Gallen has received funding from the Swiss State Secretariat for Education, Research and Innovation (SERI). Neither the European Union nor UKRI or SERI can be held responsible for them.</a:t>
            </a:r>
          </a:p>
        </p:txBody>
      </p:sp>
      <p:grpSp>
        <p:nvGrpSpPr>
          <p:cNvPr id="11" name="Group 10">
            <a:extLst>
              <a:ext uri="{FF2B5EF4-FFF2-40B4-BE49-F238E27FC236}">
                <a16:creationId xmlns:a16="http://schemas.microsoft.com/office/drawing/2014/main" id="{C9742B74-0434-CB31-00D0-45058AC1C4D1}"/>
              </a:ext>
            </a:extLst>
          </p:cNvPr>
          <p:cNvGrpSpPr/>
          <p:nvPr userDrawn="1"/>
        </p:nvGrpSpPr>
        <p:grpSpPr>
          <a:xfrm>
            <a:off x="7865518" y="5263172"/>
            <a:ext cx="2902601" cy="353943"/>
            <a:chOff x="7865518" y="5263172"/>
            <a:chExt cx="2902601" cy="353943"/>
          </a:xfrm>
        </p:grpSpPr>
        <p:pic>
          <p:nvPicPr>
            <p:cNvPr id="12" name="Picture 1" descr="Graphical user interface, application&#10;&#10;Description automatically generated">
              <a:extLst>
                <a:ext uri="{FF2B5EF4-FFF2-40B4-BE49-F238E27FC236}">
                  <a16:creationId xmlns:a16="http://schemas.microsoft.com/office/drawing/2014/main" id="{23EB7849-DD7A-3E76-F914-F2FB77FDED6C}"/>
                </a:ext>
              </a:extLst>
            </p:cNvPr>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l="1613" t="7372" r="71690" b="9549"/>
            <a:stretch/>
          </p:blipFill>
          <p:spPr bwMode="auto">
            <a:xfrm>
              <a:off x="7865518" y="5295968"/>
              <a:ext cx="459498" cy="301371"/>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AD15C3C8-5F6A-9BBE-4EFB-27238EC77E4A}"/>
                </a:ext>
              </a:extLst>
            </p:cNvPr>
            <p:cNvSpPr txBox="1"/>
            <p:nvPr userDrawn="1"/>
          </p:nvSpPr>
          <p:spPr>
            <a:xfrm>
              <a:off x="8309732" y="5263172"/>
              <a:ext cx="2458387" cy="353943"/>
            </a:xfrm>
            <a:prstGeom prst="rect">
              <a:avLst/>
            </a:prstGeom>
            <a:noFill/>
          </p:spPr>
          <p:txBody>
            <a:bodyPr wrap="square" rtlCol="0">
              <a:spAutoFit/>
            </a:bodyPr>
            <a:lstStyle/>
            <a:p>
              <a:r>
                <a:rPr lang="en-US" sz="850" b="1">
                  <a:solidFill>
                    <a:srgbClr val="0B509E"/>
                  </a:solidFill>
                  <a:latin typeface="Arial" panose="020B0604020202020204" pitchFamily="34" charset="0"/>
                  <a:cs typeface="Arial" panose="020B0604020202020204" pitchFamily="34" charset="0"/>
                </a:rPr>
                <a:t>Funded by </a:t>
              </a:r>
              <a:br>
                <a:rPr lang="en-US" sz="850" b="1">
                  <a:solidFill>
                    <a:srgbClr val="0B509E"/>
                  </a:solidFill>
                  <a:latin typeface="Arial" panose="020B0604020202020204" pitchFamily="34" charset="0"/>
                  <a:cs typeface="Arial" panose="020B0604020202020204" pitchFamily="34" charset="0"/>
                </a:rPr>
              </a:br>
              <a:r>
                <a:rPr lang="en-US" sz="850" b="1">
                  <a:solidFill>
                    <a:srgbClr val="0B509E"/>
                  </a:solidFill>
                  <a:latin typeface="Arial" panose="020B0604020202020204" pitchFamily="34" charset="0"/>
                  <a:cs typeface="Arial" panose="020B0604020202020204" pitchFamily="34" charset="0"/>
                </a:rPr>
                <a:t>the European Union</a:t>
              </a:r>
            </a:p>
          </p:txBody>
        </p:sp>
      </p:grpSp>
    </p:spTree>
    <p:extLst>
      <p:ext uri="{BB962C8B-B14F-4D97-AF65-F5344CB8AC3E}">
        <p14:creationId xmlns:p14="http://schemas.microsoft.com/office/powerpoint/2010/main" val="3457182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 Slide Ligh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13">
            <a:extLst>
              <a:ext uri="{FF2B5EF4-FFF2-40B4-BE49-F238E27FC236}">
                <a16:creationId xmlns:a16="http://schemas.microsoft.com/office/drawing/2014/main" id="{F8572900-72A8-7CCD-BD51-D75F285985C5}"/>
              </a:ext>
            </a:extLst>
          </p:cNvPr>
          <p:cNvSpPr>
            <a:spLocks noGrp="1"/>
          </p:cNvSpPr>
          <p:nvPr>
            <p:ph type="body" sz="quarter" idx="12" hasCustomPrompt="1"/>
          </p:nvPr>
        </p:nvSpPr>
        <p:spPr>
          <a:xfrm>
            <a:off x="0" y="1903615"/>
            <a:ext cx="12191999" cy="3059083"/>
          </a:xfrm>
          <a:prstGeom prst="rect">
            <a:avLst/>
          </a:prstGeom>
        </p:spPr>
        <p:txBody>
          <a:bodyPr anchor="ctr"/>
          <a:lstStyle>
            <a:lvl1pPr marL="0" indent="0" algn="ctr">
              <a:buNone/>
              <a:defRPr sz="3200" b="1">
                <a:solidFill>
                  <a:srgbClr val="1D1C2E"/>
                </a:solidFill>
              </a:defRPr>
            </a:lvl1pPr>
            <a:lvl2pPr marL="457200" indent="0">
              <a:buNone/>
              <a:defRPr b="1"/>
            </a:lvl2pPr>
            <a:lvl3pPr marL="914400" indent="0">
              <a:buNone/>
              <a:defRPr b="1"/>
            </a:lvl3pPr>
            <a:lvl4pPr marL="1371600" indent="0">
              <a:buNone/>
              <a:defRPr b="1"/>
            </a:lvl4pPr>
            <a:lvl5pPr marL="1828800" indent="0">
              <a:buNone/>
              <a:defRPr b="1"/>
            </a:lvl5pPr>
          </a:lstStyle>
          <a:p>
            <a:pPr lvl="0"/>
            <a:r>
              <a:rPr lang="en-GB"/>
              <a:t>Add divider page text</a:t>
            </a:r>
            <a:endParaRPr lang="en-US"/>
          </a:p>
        </p:txBody>
      </p:sp>
      <p:pic>
        <p:nvPicPr>
          <p:cNvPr id="4" name="Picture 3">
            <a:extLst>
              <a:ext uri="{FF2B5EF4-FFF2-40B4-BE49-F238E27FC236}">
                <a16:creationId xmlns:a16="http://schemas.microsoft.com/office/drawing/2014/main" id="{1A9E75CD-AA6E-229C-150C-A9207CBE0D65}"/>
              </a:ext>
            </a:extLst>
          </p:cNvPr>
          <p:cNvPicPr>
            <a:picLocks noChangeAspect="1"/>
          </p:cNvPicPr>
          <p:nvPr userDrawn="1"/>
        </p:nvPicPr>
        <p:blipFill>
          <a:blip r:embed="rId3"/>
          <a:srcRect/>
          <a:stretch/>
        </p:blipFill>
        <p:spPr>
          <a:xfrm>
            <a:off x="9950334" y="303548"/>
            <a:ext cx="1709134" cy="558000"/>
          </a:xfrm>
          <a:prstGeom prst="rect">
            <a:avLst/>
          </a:prstGeom>
        </p:spPr>
      </p:pic>
    </p:spTree>
    <p:extLst>
      <p:ext uri="{BB962C8B-B14F-4D97-AF65-F5344CB8AC3E}">
        <p14:creationId xmlns:p14="http://schemas.microsoft.com/office/powerpoint/2010/main" val="3807243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5EF8BF2-796B-8605-D6AA-33621EA86ED8}"/>
              </a:ext>
            </a:extLst>
          </p:cNvPr>
          <p:cNvSpPr>
            <a:spLocks noGrp="1"/>
          </p:cNvSpPr>
          <p:nvPr>
            <p:ph type="body" sz="quarter" idx="10"/>
          </p:nvPr>
        </p:nvSpPr>
        <p:spPr>
          <a:xfrm>
            <a:off x="878930" y="3429000"/>
            <a:ext cx="10901738" cy="2481948"/>
          </a:xfrm>
        </p:spPr>
        <p:txBody>
          <a:bodyPr vert="horz" lIns="91440" tIns="45720" rIns="91440" bIns="45720" rtlCol="0" anchor="ctr">
            <a:normAutofit fontScale="92500" lnSpcReduction="20000"/>
          </a:bodyPr>
          <a:lstStyle/>
          <a:p>
            <a:r>
              <a:rPr lang="en-US" sz="2800"/>
              <a:t>Final Conference</a:t>
            </a:r>
          </a:p>
          <a:p>
            <a:endParaRPr lang="en-US"/>
          </a:p>
          <a:p>
            <a:r>
              <a:rPr lang="en-US" i="1">
                <a:latin typeface="Aptos"/>
              </a:rPr>
              <a:t>Turning the Tide: Reclaiming Democratic Momentum in the EU’s Eastern </a:t>
            </a:r>
            <a:r>
              <a:rPr lang="en-US" i="1" err="1">
                <a:latin typeface="Aptos"/>
              </a:rPr>
              <a:t>Neighbourhood</a:t>
            </a:r>
            <a:endParaRPr lang="en-US" i="1">
              <a:latin typeface="Aptos"/>
            </a:endParaRPr>
          </a:p>
          <a:p>
            <a:endParaRPr lang="en-US"/>
          </a:p>
          <a:p>
            <a:r>
              <a:rPr lang="en-US"/>
              <a:t>9 December, 2025</a:t>
            </a:r>
          </a:p>
          <a:p>
            <a:r>
              <a:rPr lang="en-US"/>
              <a:t>NH Brussels Berlaymont Hotel </a:t>
            </a:r>
          </a:p>
        </p:txBody>
      </p:sp>
    </p:spTree>
    <p:extLst>
      <p:ext uri="{BB962C8B-B14F-4D97-AF65-F5344CB8AC3E}">
        <p14:creationId xmlns:p14="http://schemas.microsoft.com/office/powerpoint/2010/main" val="2188680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02F1F-A90F-BAD9-F66A-65D7013A5C43}"/>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91E8908D-C631-3D74-34D6-4D60B62267E1}"/>
              </a:ext>
            </a:extLst>
          </p:cNvPr>
          <p:cNvSpPr txBox="1"/>
          <p:nvPr/>
        </p:nvSpPr>
        <p:spPr>
          <a:xfrm>
            <a:off x="0" y="776907"/>
            <a:ext cx="12191999" cy="55322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1200"/>
              </a:spcAft>
            </a:pPr>
            <a:r>
              <a:rPr lang="en-US" sz="1700" b="1" dirty="0">
                <a:solidFill>
                  <a:srgbClr val="1D1C2E"/>
                </a:solidFill>
                <a:ea typeface="+mn-lt"/>
                <a:cs typeface="+mn-lt"/>
              </a:rPr>
              <a:t>12:30-13:30 Registration and Lunch</a:t>
            </a:r>
          </a:p>
          <a:p>
            <a:pPr>
              <a:spcAft>
                <a:spcPts val="300"/>
              </a:spcAft>
            </a:pPr>
            <a:r>
              <a:rPr lang="en-US" sz="1700" b="1" dirty="0">
                <a:solidFill>
                  <a:srgbClr val="1D1C2E"/>
                </a:solidFill>
                <a:ea typeface="+mn-lt"/>
                <a:cs typeface="+mn-lt"/>
              </a:rPr>
              <a:t>13:30-13:45 Welcome &amp; Opening</a:t>
            </a:r>
          </a:p>
          <a:p>
            <a:pPr marL="571500" indent="-571500">
              <a:spcAft>
                <a:spcPts val="1200"/>
              </a:spcAft>
            </a:pPr>
            <a:r>
              <a:rPr lang="en-US" sz="1700" i="1" dirty="0">
                <a:solidFill>
                  <a:srgbClr val="1D1C2E"/>
                </a:solidFill>
                <a:ea typeface="+mn-lt"/>
                <a:cs typeface="+mn-lt"/>
              </a:rPr>
              <a:t>   Dr. Mădălina Dobrescu, Principal Investigator, REDEMOS, Associate Professor of European Studies, NTNU, Trondheim</a:t>
            </a:r>
            <a:endParaRPr lang="en-US" sz="1700" b="1" dirty="0">
              <a:solidFill>
                <a:srgbClr val="1D1C2E"/>
              </a:solidFill>
            </a:endParaRPr>
          </a:p>
          <a:p>
            <a:pPr>
              <a:spcAft>
                <a:spcPts val="300"/>
              </a:spcAft>
            </a:pPr>
            <a:r>
              <a:rPr lang="en-US" sz="1700" b="1" dirty="0">
                <a:solidFill>
                  <a:srgbClr val="1D1C2E"/>
                </a:solidFill>
                <a:ea typeface="+mn-lt"/>
                <a:cs typeface="+mn-lt"/>
              </a:rPr>
              <a:t>13:45-14:45 Domestic fragilities in the EU’s eastern </a:t>
            </a:r>
            <a:r>
              <a:rPr lang="en-US" sz="1700" b="1" dirty="0" err="1">
                <a:solidFill>
                  <a:srgbClr val="1D1C2E"/>
                </a:solidFill>
                <a:ea typeface="+mn-lt"/>
                <a:cs typeface="+mn-lt"/>
              </a:rPr>
              <a:t>neighbourhood</a:t>
            </a:r>
            <a:r>
              <a:rPr lang="en-US" sz="1700" b="1" dirty="0">
                <a:solidFill>
                  <a:srgbClr val="1D1C2E"/>
                </a:solidFill>
                <a:ea typeface="+mn-lt"/>
                <a:cs typeface="+mn-lt"/>
              </a:rPr>
              <a:t> and EU democracy support</a:t>
            </a:r>
          </a:p>
          <a:p>
            <a:pPr marL="628650" defTabSz="720725"/>
            <a:r>
              <a:rPr lang="en-US" sz="1700" i="1" dirty="0">
                <a:solidFill>
                  <a:srgbClr val="1D1C2E"/>
                </a:solidFill>
                <a:ea typeface="+mn-lt"/>
                <a:cs typeface="+mn-lt"/>
              </a:rPr>
              <a:t>Chair: Dr Mădălina Dobrescu, Principal Investigator REDEMOS, Associate Professor in European Studies, NTNU</a:t>
            </a:r>
          </a:p>
          <a:p>
            <a:pPr marL="628650" defTabSz="720725"/>
            <a:r>
              <a:rPr lang="en-US" sz="1700" i="1" dirty="0">
                <a:solidFill>
                  <a:srgbClr val="1D1C2E"/>
                </a:solidFill>
                <a:ea typeface="+mn-lt"/>
                <a:cs typeface="+mn-lt"/>
              </a:rPr>
              <a:t>Dr Murad Nasibov, Research Fellow, Institute of Political Science, TU Dresden</a:t>
            </a:r>
          </a:p>
          <a:p>
            <a:pPr marL="628650" defTabSz="720725"/>
            <a:r>
              <a:rPr lang="en-US" sz="1700" i="1" dirty="0">
                <a:solidFill>
                  <a:srgbClr val="1D1C2E"/>
                </a:solidFill>
                <a:ea typeface="+mn-lt"/>
                <a:cs typeface="+mn-lt"/>
              </a:rPr>
              <a:t>Dr Anastasiia Vlasenko, Public Policy and Governance Lecturer, Kyiv School of Economics</a:t>
            </a:r>
          </a:p>
          <a:p>
            <a:pPr marL="628650" defTabSz="720725"/>
            <a:r>
              <a:rPr lang="en-US" sz="1700" i="1" dirty="0">
                <a:solidFill>
                  <a:srgbClr val="1D1C2E"/>
                </a:solidFill>
                <a:ea typeface="+mn-lt"/>
                <a:cs typeface="+mn-lt"/>
              </a:rPr>
              <a:t>Mr. Jan </a:t>
            </a:r>
            <a:r>
              <a:rPr lang="en-US" sz="1700" i="1" dirty="0" err="1">
                <a:solidFill>
                  <a:srgbClr val="1D1C2E"/>
                </a:solidFill>
                <a:ea typeface="+mn-lt"/>
                <a:cs typeface="+mn-lt"/>
              </a:rPr>
              <a:t>Hofmokl</a:t>
            </a:r>
            <a:r>
              <a:rPr lang="en-US" sz="1700" i="1" dirty="0">
                <a:solidFill>
                  <a:srgbClr val="1D1C2E"/>
                </a:solidFill>
                <a:ea typeface="+mn-lt"/>
                <a:cs typeface="+mn-lt"/>
              </a:rPr>
              <a:t>, Deputy Head of Division, EURCA East 3 – Relations with Russia, European External Action Service (EEAS), Brussels</a:t>
            </a:r>
          </a:p>
          <a:p>
            <a:pPr marL="628650" defTabSz="720725">
              <a:spcAft>
                <a:spcPts val="1200"/>
              </a:spcAft>
            </a:pPr>
            <a:r>
              <a:rPr lang="en-US" sz="1700" i="1" dirty="0">
                <a:solidFill>
                  <a:srgbClr val="1D1C2E"/>
                </a:solidFill>
                <a:ea typeface="+mn-lt"/>
                <a:cs typeface="+mn-lt"/>
              </a:rPr>
              <a:t>Debate</a:t>
            </a:r>
          </a:p>
          <a:p>
            <a:pPr>
              <a:spcAft>
                <a:spcPts val="1200"/>
              </a:spcAft>
            </a:pPr>
            <a:r>
              <a:rPr lang="en-US" sz="1700" b="1" dirty="0">
                <a:solidFill>
                  <a:srgbClr val="1D1C2E"/>
                </a:solidFill>
                <a:ea typeface="+mn-lt"/>
                <a:cs typeface="+mn-lt"/>
              </a:rPr>
              <a:t>14:45-15:15 Coffee break</a:t>
            </a:r>
            <a:endParaRPr lang="en-US" sz="1700" b="1" dirty="0">
              <a:solidFill>
                <a:srgbClr val="1D1C2E"/>
              </a:solidFill>
            </a:endParaRPr>
          </a:p>
          <a:p>
            <a:pPr>
              <a:spcAft>
                <a:spcPts val="300"/>
              </a:spcAft>
            </a:pPr>
            <a:r>
              <a:rPr lang="en-US" sz="1700" b="1" dirty="0">
                <a:solidFill>
                  <a:srgbClr val="1D1C2E"/>
                </a:solidFill>
                <a:ea typeface="+mn-lt"/>
                <a:cs typeface="+mn-lt"/>
              </a:rPr>
              <a:t>15:15-16:15 Outside-in, inside-out: perceptions of EU democracy support in the EU’s eastern </a:t>
            </a:r>
            <a:r>
              <a:rPr lang="en-US" sz="1700" b="1" dirty="0" err="1">
                <a:solidFill>
                  <a:srgbClr val="1D1C2E"/>
                </a:solidFill>
                <a:ea typeface="+mn-lt"/>
                <a:cs typeface="+mn-lt"/>
              </a:rPr>
              <a:t>neighbourhood</a:t>
            </a:r>
            <a:endParaRPr lang="en-US" sz="1700" b="1" dirty="0">
              <a:solidFill>
                <a:srgbClr val="1D1C2E"/>
              </a:solidFill>
              <a:ea typeface="+mn-lt"/>
              <a:cs typeface="+mn-lt"/>
            </a:endParaRPr>
          </a:p>
          <a:p>
            <a:pPr marL="628650" defTabSz="720725"/>
            <a:r>
              <a:rPr lang="en-US" sz="1700" i="1" dirty="0">
                <a:solidFill>
                  <a:srgbClr val="262424"/>
                </a:solidFill>
                <a:ea typeface="+mn-lt"/>
                <a:cs typeface="+mn-lt"/>
              </a:rPr>
              <a:t>Chair: Prof. Dr Theofanis Exadaktylos, Professor in European Politics, University of Surrey</a:t>
            </a:r>
          </a:p>
          <a:p>
            <a:pPr marL="628650" defTabSz="720725"/>
            <a:r>
              <a:rPr lang="en-US" sz="1700" i="1" dirty="0">
                <a:solidFill>
                  <a:srgbClr val="262424"/>
                </a:solidFill>
                <a:ea typeface="+mn-lt"/>
                <a:cs typeface="+mn-lt"/>
              </a:rPr>
              <a:t>Dr Alexander Geisler, Postdoctoral Researcher, University of St. Gallen</a:t>
            </a:r>
          </a:p>
          <a:p>
            <a:pPr marL="628650" defTabSz="720725"/>
            <a:r>
              <a:rPr lang="en-US" sz="1700" i="1" dirty="0">
                <a:solidFill>
                  <a:srgbClr val="262424"/>
                </a:solidFill>
                <a:ea typeface="+mn-lt"/>
                <a:cs typeface="+mn-lt"/>
              </a:rPr>
              <a:t>Dr Tamar Khoshtaria, Senior Researcher, Caucasus Research Resource Center (CRRC), Tbilisi</a:t>
            </a:r>
          </a:p>
          <a:p>
            <a:pPr marL="628650" defTabSz="720725"/>
            <a:r>
              <a:rPr lang="en-US" sz="1700" i="1" dirty="0">
                <a:solidFill>
                  <a:srgbClr val="262424"/>
                </a:solidFill>
                <a:ea typeface="+mn-lt"/>
                <a:cs typeface="+mn-lt"/>
              </a:rPr>
              <a:t>Mr. Michael</a:t>
            </a:r>
            <a:r>
              <a:rPr lang="en-US" sz="1700" i="1" dirty="0">
                <a:solidFill>
                  <a:srgbClr val="262424"/>
                </a:solidFill>
              </a:rPr>
              <a:t> Voegele,</a:t>
            </a:r>
            <a:r>
              <a:rPr lang="en-US" sz="1700" i="1" dirty="0">
                <a:solidFill>
                  <a:srgbClr val="262424"/>
                </a:solidFill>
                <a:ea typeface="+mn-lt"/>
                <a:cs typeface="+mn-lt"/>
              </a:rPr>
              <a:t> Deputy Head of Unit for Regional Strategy and Investment, DG ENEST-C, European Commission, Brussels</a:t>
            </a:r>
          </a:p>
          <a:p>
            <a:pPr marL="628650" defTabSz="720725"/>
            <a:r>
              <a:rPr lang="en-US" sz="1700" i="1" dirty="0">
                <a:solidFill>
                  <a:srgbClr val="262424"/>
                </a:solidFill>
                <a:ea typeface="+mn-lt"/>
                <a:cs typeface="+mn-lt"/>
              </a:rPr>
              <a:t>Debate</a:t>
            </a:r>
          </a:p>
        </p:txBody>
      </p:sp>
    </p:spTree>
    <p:extLst>
      <p:ext uri="{BB962C8B-B14F-4D97-AF65-F5344CB8AC3E}">
        <p14:creationId xmlns:p14="http://schemas.microsoft.com/office/powerpoint/2010/main" val="2838009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F7DA5-7212-B293-CBCC-4D0E14EE05DE}"/>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6CB85C59-AB5A-9F34-F517-967FF0B33505}"/>
              </a:ext>
            </a:extLst>
          </p:cNvPr>
          <p:cNvSpPr txBox="1"/>
          <p:nvPr/>
        </p:nvSpPr>
        <p:spPr>
          <a:xfrm>
            <a:off x="294326" y="460680"/>
            <a:ext cx="11897674" cy="49936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700" b="1" dirty="0">
                <a:solidFill>
                  <a:srgbClr val="1D1C2E"/>
                </a:solidFill>
                <a:ea typeface="+mn-lt"/>
                <a:cs typeface="+mn-lt"/>
              </a:rPr>
              <a:t>16:15-16:30 Short Coffee break</a:t>
            </a:r>
          </a:p>
          <a:p>
            <a:endParaRPr lang="en-US" sz="1700" b="1" dirty="0">
              <a:solidFill>
                <a:srgbClr val="1D1C2E"/>
              </a:solidFill>
              <a:ea typeface="+mn-lt"/>
              <a:cs typeface="+mn-lt"/>
            </a:endParaRPr>
          </a:p>
          <a:p>
            <a:pPr>
              <a:spcAft>
                <a:spcPts val="300"/>
              </a:spcAft>
            </a:pPr>
            <a:r>
              <a:rPr lang="en-US" sz="1700" b="1" dirty="0">
                <a:solidFill>
                  <a:srgbClr val="1D1C2E"/>
                </a:solidFill>
                <a:ea typeface="+mn-lt"/>
                <a:cs typeface="+mn-lt"/>
              </a:rPr>
              <a:t>16:30-17:30 Disinformation and democratic resilience in the EU’s eastern </a:t>
            </a:r>
            <a:r>
              <a:rPr lang="en-US" sz="1700" b="1" dirty="0" err="1">
                <a:solidFill>
                  <a:srgbClr val="1D1C2E"/>
                </a:solidFill>
                <a:ea typeface="+mn-lt"/>
                <a:cs typeface="+mn-lt"/>
              </a:rPr>
              <a:t>neighbourhood</a:t>
            </a:r>
            <a:endParaRPr lang="en-US" sz="1700" b="1" dirty="0">
              <a:solidFill>
                <a:srgbClr val="1D1C2E"/>
              </a:solidFill>
              <a:ea typeface="+mn-lt"/>
              <a:cs typeface="+mn-lt"/>
            </a:endParaRPr>
          </a:p>
          <a:p>
            <a:pPr marL="571500" indent="-571500"/>
            <a:r>
              <a:rPr lang="en-US" sz="1700" i="1" dirty="0">
                <a:solidFill>
                  <a:srgbClr val="1D1C2E"/>
                </a:solidFill>
                <a:ea typeface="+mn-lt"/>
                <a:cs typeface="+mn-lt"/>
              </a:rPr>
              <a:t>  	Chair: Ms. Spyridoula Markou, Fact-checking consultant, Athens Technology Center (ATC) and Assessor, </a:t>
            </a:r>
          </a:p>
          <a:p>
            <a:pPr marL="571500" indent="-571500"/>
            <a:r>
              <a:rPr lang="en-US" sz="1700" i="1" dirty="0">
                <a:solidFill>
                  <a:srgbClr val="1D1C2E"/>
                </a:solidFill>
                <a:ea typeface="+mn-lt"/>
                <a:cs typeface="+mn-lt"/>
              </a:rPr>
              <a:t>	IFCN &amp; EFCSN, Athens</a:t>
            </a:r>
          </a:p>
          <a:p>
            <a:pPr marL="571500" indent="-571500"/>
            <a:r>
              <a:rPr lang="en-US" sz="1700" i="1" dirty="0">
                <a:solidFill>
                  <a:srgbClr val="1D1C2E"/>
                </a:solidFill>
                <a:ea typeface="+mn-lt"/>
                <a:cs typeface="+mn-lt"/>
              </a:rPr>
              <a:t>	Mr. Siim </a:t>
            </a:r>
            <a:r>
              <a:rPr lang="en-US" sz="1700" i="1" dirty="0" err="1">
                <a:solidFill>
                  <a:srgbClr val="1D1C2E"/>
                </a:solidFill>
                <a:ea typeface="+mn-lt"/>
                <a:cs typeface="+mn-lt"/>
              </a:rPr>
              <a:t>Kumpas</a:t>
            </a:r>
            <a:r>
              <a:rPr lang="en-US" sz="1700" i="1" dirty="0">
                <a:solidFill>
                  <a:srgbClr val="1D1C2E"/>
                </a:solidFill>
                <a:ea typeface="+mn-lt"/>
                <a:cs typeface="+mn-lt"/>
              </a:rPr>
              <a:t>, Leader, Policy, Strategy &amp; Partnerships Team, Info Integrity &amp; Countering FIMI Division, </a:t>
            </a:r>
          </a:p>
          <a:p>
            <a:pPr marL="571500" indent="-571500"/>
            <a:r>
              <a:rPr lang="en-US" sz="1700" i="1" dirty="0">
                <a:solidFill>
                  <a:srgbClr val="1D1C2E"/>
                </a:solidFill>
                <a:ea typeface="+mn-lt"/>
                <a:cs typeface="+mn-lt"/>
              </a:rPr>
              <a:t>	European External Action Service (EEAS), Brussels</a:t>
            </a:r>
          </a:p>
          <a:p>
            <a:pPr marL="571500" indent="-571500"/>
            <a:r>
              <a:rPr lang="en-US" sz="1700" i="1" dirty="0">
                <a:solidFill>
                  <a:srgbClr val="1D1C2E"/>
                </a:solidFill>
                <a:ea typeface="+mn-lt"/>
                <a:cs typeface="+mn-lt"/>
              </a:rPr>
              <a:t>	Ms. Krisztina Stump, Head of Unit, Media Convergence and Social Media Unit, </a:t>
            </a:r>
            <a:r>
              <a:rPr lang="nb-NO" sz="1700" i="1" dirty="0"/>
              <a:t>DG CNECT, European Commission, Brussels</a:t>
            </a:r>
            <a:endParaRPr lang="en-US" sz="1700" i="1" dirty="0">
              <a:solidFill>
                <a:srgbClr val="262424"/>
              </a:solidFill>
              <a:ea typeface="+mn-lt"/>
              <a:cs typeface="+mn-lt"/>
            </a:endParaRPr>
          </a:p>
          <a:p>
            <a:pPr marL="571500" indent="-571500"/>
            <a:r>
              <a:rPr lang="en-US" sz="1700" i="1" dirty="0">
                <a:solidFill>
                  <a:srgbClr val="262424"/>
                </a:solidFill>
                <a:ea typeface="+mn-lt"/>
                <a:cs typeface="+mn-lt"/>
              </a:rPr>
              <a:t>	Mr. Adrian </a:t>
            </a:r>
            <a:r>
              <a:rPr lang="en-US" sz="1700" i="1" dirty="0" err="1">
                <a:solidFill>
                  <a:srgbClr val="262424"/>
                </a:solidFill>
                <a:ea typeface="+mn-lt"/>
                <a:cs typeface="+mn-lt"/>
              </a:rPr>
              <a:t>Băluţel</a:t>
            </a:r>
            <a:r>
              <a:rPr lang="en-US" sz="1700" i="1" dirty="0">
                <a:solidFill>
                  <a:srgbClr val="262424"/>
                </a:solidFill>
                <a:ea typeface="+mn-lt"/>
                <a:cs typeface="+mn-lt"/>
              </a:rPr>
              <a:t>, Member of Parliament &amp; Former Chief of Staff of the President of the Republic of Moldova, </a:t>
            </a:r>
          </a:p>
          <a:p>
            <a:pPr marL="571500" indent="-571500"/>
            <a:r>
              <a:rPr lang="en-US" sz="1700" i="1" dirty="0">
                <a:solidFill>
                  <a:srgbClr val="262424"/>
                </a:solidFill>
                <a:ea typeface="+mn-lt"/>
                <a:cs typeface="+mn-lt"/>
              </a:rPr>
              <a:t>	</a:t>
            </a:r>
            <a:r>
              <a:rPr lang="en-US" sz="1700" i="1" dirty="0" err="1">
                <a:solidFill>
                  <a:srgbClr val="262424"/>
                </a:solidFill>
                <a:ea typeface="+mn-lt"/>
                <a:cs typeface="+mn-lt"/>
              </a:rPr>
              <a:t>Chişinău</a:t>
            </a:r>
            <a:endParaRPr lang="en-US" sz="1700" i="1" dirty="0">
              <a:solidFill>
                <a:srgbClr val="262424"/>
              </a:solidFill>
              <a:ea typeface="+mn-lt"/>
              <a:cs typeface="+mn-lt"/>
            </a:endParaRPr>
          </a:p>
          <a:p>
            <a:pPr marL="571500" indent="-571500"/>
            <a:r>
              <a:rPr lang="en-US" sz="1700" i="1" dirty="0">
                <a:solidFill>
                  <a:srgbClr val="262424"/>
                </a:solidFill>
                <a:ea typeface="+mn-lt"/>
                <a:cs typeface="+mn-lt"/>
              </a:rPr>
              <a:t>	Debate</a:t>
            </a:r>
          </a:p>
          <a:p>
            <a:pPr marL="571500" indent="-571500"/>
            <a:r>
              <a:rPr lang="en-US" sz="1700" i="1" dirty="0">
                <a:solidFill>
                  <a:srgbClr val="262424"/>
                </a:solidFill>
                <a:ea typeface="+mn-lt"/>
                <a:cs typeface="+mn-lt"/>
              </a:rPr>
              <a:t> </a:t>
            </a:r>
          </a:p>
          <a:p>
            <a:pPr defTabSz="720725">
              <a:spcAft>
                <a:spcPts val="300"/>
              </a:spcAft>
            </a:pPr>
            <a:r>
              <a:rPr lang="en-US" sz="1700" b="1" dirty="0">
                <a:solidFill>
                  <a:srgbClr val="1D1C2E"/>
                </a:solidFill>
                <a:ea typeface="+mn-lt"/>
                <a:cs typeface="+mn-lt"/>
              </a:rPr>
              <a:t>17:30 Closing</a:t>
            </a:r>
          </a:p>
          <a:p>
            <a:pPr marL="542925" defTabSz="720725">
              <a:spcAft>
                <a:spcPts val="300"/>
              </a:spcAft>
            </a:pPr>
            <a:r>
              <a:rPr lang="en-US" sz="1700" i="1" dirty="0">
                <a:solidFill>
                  <a:srgbClr val="1D1C2E"/>
                </a:solidFill>
                <a:ea typeface="+mn-lt"/>
                <a:cs typeface="+mn-lt"/>
              </a:rPr>
              <a:t>Dr. Mădălina Dobrescu, Principal Investigator, REDEMOS, Associate Professor, NTNU, Trondheim</a:t>
            </a:r>
          </a:p>
          <a:p>
            <a:pPr marL="542925" defTabSz="720725">
              <a:spcAft>
                <a:spcPts val="300"/>
              </a:spcAft>
            </a:pPr>
            <a:r>
              <a:rPr lang="en-US" sz="1700" i="1" dirty="0">
                <a:solidFill>
                  <a:srgbClr val="1D1C2E"/>
                </a:solidFill>
                <a:ea typeface="+mn-lt"/>
                <a:cs typeface="+mn-lt"/>
              </a:rPr>
              <a:t>Mr. Bruno Kaufmann, Global Democracy Correspondent, swissinfo.ch, Swiss Broadcasting Corporation, Bern</a:t>
            </a:r>
          </a:p>
          <a:p>
            <a:pPr marL="542925" defTabSz="720725">
              <a:spcAft>
                <a:spcPts val="300"/>
              </a:spcAft>
            </a:pPr>
            <a:endParaRPr lang="en-US" sz="1700" i="1" dirty="0">
              <a:solidFill>
                <a:srgbClr val="1D1C2E"/>
              </a:solidFill>
              <a:ea typeface="+mn-lt"/>
              <a:cs typeface="+mn-lt"/>
            </a:endParaRPr>
          </a:p>
          <a:p>
            <a:pPr defTabSz="720725">
              <a:spcAft>
                <a:spcPts val="300"/>
              </a:spcAft>
            </a:pPr>
            <a:r>
              <a:rPr lang="en-US" sz="1700" b="1" dirty="0">
                <a:solidFill>
                  <a:srgbClr val="1D1C2E"/>
                </a:solidFill>
                <a:ea typeface="+mn-lt"/>
                <a:cs typeface="+mn-lt"/>
              </a:rPr>
              <a:t>17:45 End of conference</a:t>
            </a:r>
          </a:p>
        </p:txBody>
      </p:sp>
    </p:spTree>
    <p:extLst>
      <p:ext uri="{BB962C8B-B14F-4D97-AF65-F5344CB8AC3E}">
        <p14:creationId xmlns:p14="http://schemas.microsoft.com/office/powerpoint/2010/main" val="21750413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c7548de-f8e4-45d4-96c5-9979296d0129" xsi:nil="true"/>
    <lcf76f155ced4ddcb4097134ff3c332f xmlns="e47d5bd4-9856-41c2-b2dc-a53c2155918e">
      <Terms xmlns="http://schemas.microsoft.com/office/infopath/2007/PartnerControls"/>
    </lcf76f155ced4ddcb4097134ff3c332f>
    <SharedWithUsers xmlns="cc7548de-f8e4-45d4-96c5-9979296d0129">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BF024C7A461AC48B953DACE802AB984" ma:contentTypeVersion="14" ma:contentTypeDescription="Create a new document." ma:contentTypeScope="" ma:versionID="dcbae3f2716384aee86c5ff9347de5ec">
  <xsd:schema xmlns:xsd="http://www.w3.org/2001/XMLSchema" xmlns:xs="http://www.w3.org/2001/XMLSchema" xmlns:p="http://schemas.microsoft.com/office/2006/metadata/properties" xmlns:ns2="e47d5bd4-9856-41c2-b2dc-a53c2155918e" xmlns:ns3="cc7548de-f8e4-45d4-96c5-9979296d0129" targetNamespace="http://schemas.microsoft.com/office/2006/metadata/properties" ma:root="true" ma:fieldsID="e31838d666f880e0f137e85e5ed66f77" ns2:_="" ns3:_="">
    <xsd:import namespace="e47d5bd4-9856-41c2-b2dc-a53c2155918e"/>
    <xsd:import namespace="cc7548de-f8e4-45d4-96c5-9979296d0129"/>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3:SharedWithUsers" minOccurs="0"/>
                <xsd:element ref="ns3:SharedWithDetail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7d5bd4-9856-41c2-b2dc-a53c215591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6e7bc199-5fe5-462f-a3d8-26f806c1f49a"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c7548de-f8e4-45d4-96c5-9979296d0129"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7f6592b1-9d6b-43f1-b4de-bc19fed192a3}" ma:internalName="TaxCatchAll" ma:showField="CatchAllData" ma:web="cc7548de-f8e4-45d4-96c5-9979296d012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396370-BE82-4CA5-8A92-E16EAD2AECD5}">
  <ds:schemaRefs>
    <ds:schemaRef ds:uri="http://schemas.microsoft.com/sharepoint/v3/contenttype/forms"/>
  </ds:schemaRefs>
</ds:datastoreItem>
</file>

<file path=customXml/itemProps2.xml><?xml version="1.0" encoding="utf-8"?>
<ds:datastoreItem xmlns:ds="http://schemas.openxmlformats.org/officeDocument/2006/customXml" ds:itemID="{4B2B3246-D106-47D0-A3E5-F6E9F04A2E71}">
  <ds:schemaRefs>
    <ds:schemaRef ds:uri="174713d4-ce47-492d-baed-5011acf22725"/>
    <ds:schemaRef ds:uri="5344635a-d842-4505-8542-433f0f709855"/>
    <ds:schemaRef ds:uri="cc7548de-f8e4-45d4-96c5-9979296d0129"/>
    <ds:schemaRef ds:uri="e47d5bd4-9856-41c2-b2dc-a53c2155918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1563425-3794-4F9E-9923-50DE7DCC3F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7d5bd4-9856-41c2-b2dc-a53c2155918e"/>
    <ds:schemaRef ds:uri="cc7548de-f8e4-45d4-96c5-9979296d01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382</Words>
  <Application>Microsoft Office PowerPoint</Application>
  <PresentationFormat>Widescreen</PresentationFormat>
  <Paragraphs>39</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Tobias Schumacher</dc:creator>
  <cp:lastModifiedBy>Madalina Dobrescu</cp:lastModifiedBy>
  <cp:revision>22</cp:revision>
  <dcterms:created xsi:type="dcterms:W3CDTF">2024-03-13T15:25:20Z</dcterms:created>
  <dcterms:modified xsi:type="dcterms:W3CDTF">2025-12-02T21:36:37Z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xd_ProgID">
    <vt:lpwstr/>
  </property>
  <property fmtid="{D5CDD505-2E9C-101B-9397-08002B2CF9AE}" pid="4" name="ComplianceAssetId">
    <vt:lpwstr/>
  </property>
  <property fmtid="{D5CDD505-2E9C-101B-9397-08002B2CF9AE}" pid="5" name="TemplateUrl">
    <vt:lpwstr/>
  </property>
  <property fmtid="{D5CDD505-2E9C-101B-9397-08002B2CF9AE}" pid="6" name="_ExtendedDescription">
    <vt:lpwstr/>
  </property>
  <property fmtid="{D5CDD505-2E9C-101B-9397-08002B2CF9AE}" pid="7" name="TriggerFlowInfo">
    <vt:lpwstr/>
  </property>
  <property fmtid="{D5CDD505-2E9C-101B-9397-08002B2CF9AE}" pid="8" name="xd_Signature">
    <vt:bool>false</vt:bool>
  </property>
  <property fmtid="{D5CDD505-2E9C-101B-9397-08002B2CF9AE}" pid="9" name="ContentTypeId">
    <vt:lpwstr>0x0101002BF024C7A461AC48B953DACE802AB984</vt:lpwstr>
  </property>
</Properties>
</file>